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2.xml"/>
  <Override ContentType="application/vnd.openxmlformats-officedocument.presentationml.slide+xml" PartName="/ppt/slides/slide98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63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1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92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  <p:sldId id="354" r:id="rId104"/>
    <p:sldId id="355" r:id="rId105"/>
    <p:sldId id="356" r:id="rId106"/>
    <p:sldId id="357" r:id="rId107"/>
    <p:sldId id="358" r:id="rId108"/>
    <p:sldId id="359" r:id="rId109"/>
    <p:sldId id="360" r:id="rId110"/>
  </p:sldIdLst>
  <p:sldSz cy="5143500" cx="9144000"/>
  <p:notesSz cx="6858000" cy="9144000"/>
  <p:embeddedFontLst>
    <p:embeddedFont>
      <p:font typeface="Raleway"/>
      <p:regular r:id="rId111"/>
      <p:bold r:id="rId112"/>
      <p:italic r:id="rId113"/>
      <p:boldItalic r:id="rId114"/>
    </p:embeddedFont>
    <p:embeddedFont>
      <p:font typeface="Roboto"/>
      <p:regular r:id="rId115"/>
      <p:bold r:id="rId116"/>
      <p:italic r:id="rId117"/>
      <p:boldItalic r:id="rId118"/>
    </p:embeddedFont>
    <p:embeddedFont>
      <p:font typeface="Lato"/>
      <p:regular r:id="rId119"/>
      <p:bold r:id="rId120"/>
      <p:italic r:id="rId121"/>
      <p:boldItalic r:id="rId122"/>
    </p:embeddedFont>
    <p:embeddedFont>
      <p:font typeface="Raleway Thin"/>
      <p:regular r:id="rId123"/>
      <p:bold r:id="rId124"/>
      <p:italic r:id="rId125"/>
      <p:boldItalic r:id="rId1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07" Type="http://schemas.openxmlformats.org/officeDocument/2006/relationships/slide" Target="slides/slide102.xml"/><Relationship Id="rId106" Type="http://schemas.openxmlformats.org/officeDocument/2006/relationships/slide" Target="slides/slide101.xml"/><Relationship Id="rId105" Type="http://schemas.openxmlformats.org/officeDocument/2006/relationships/slide" Target="slides/slide100.xml"/><Relationship Id="rId104" Type="http://schemas.openxmlformats.org/officeDocument/2006/relationships/slide" Target="slides/slide99.xml"/><Relationship Id="rId109" Type="http://schemas.openxmlformats.org/officeDocument/2006/relationships/slide" Target="slides/slide104.xml"/><Relationship Id="rId108" Type="http://schemas.openxmlformats.org/officeDocument/2006/relationships/slide" Target="slides/slide103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103" Type="http://schemas.openxmlformats.org/officeDocument/2006/relationships/slide" Target="slides/slide98.xml"/><Relationship Id="rId102" Type="http://schemas.openxmlformats.org/officeDocument/2006/relationships/slide" Target="slides/slide97.xml"/><Relationship Id="rId101" Type="http://schemas.openxmlformats.org/officeDocument/2006/relationships/slide" Target="slides/slide96.xml"/><Relationship Id="rId100" Type="http://schemas.openxmlformats.org/officeDocument/2006/relationships/slide" Target="slides/slide95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26" Type="http://schemas.openxmlformats.org/officeDocument/2006/relationships/font" Target="fonts/RalewayThin-boldItalic.fntdata"/><Relationship Id="rId26" Type="http://schemas.openxmlformats.org/officeDocument/2006/relationships/slide" Target="slides/slide21.xml"/><Relationship Id="rId121" Type="http://schemas.openxmlformats.org/officeDocument/2006/relationships/font" Target="fonts/Lato-italic.fntdata"/><Relationship Id="rId25" Type="http://schemas.openxmlformats.org/officeDocument/2006/relationships/slide" Target="slides/slide20.xml"/><Relationship Id="rId120" Type="http://schemas.openxmlformats.org/officeDocument/2006/relationships/font" Target="fonts/Lato-bold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125" Type="http://schemas.openxmlformats.org/officeDocument/2006/relationships/font" Target="fonts/RalewayThin-italic.fntdata"/><Relationship Id="rId29" Type="http://schemas.openxmlformats.org/officeDocument/2006/relationships/slide" Target="slides/slide24.xml"/><Relationship Id="rId124" Type="http://schemas.openxmlformats.org/officeDocument/2006/relationships/font" Target="fonts/RalewayThin-bold.fntdata"/><Relationship Id="rId123" Type="http://schemas.openxmlformats.org/officeDocument/2006/relationships/font" Target="fonts/RalewayThin-regular.fntdata"/><Relationship Id="rId122" Type="http://schemas.openxmlformats.org/officeDocument/2006/relationships/font" Target="fonts/Lato-boldItalic.fntdata"/><Relationship Id="rId95" Type="http://schemas.openxmlformats.org/officeDocument/2006/relationships/slide" Target="slides/slide90.xml"/><Relationship Id="rId94" Type="http://schemas.openxmlformats.org/officeDocument/2006/relationships/slide" Target="slides/slide89.xml"/><Relationship Id="rId97" Type="http://schemas.openxmlformats.org/officeDocument/2006/relationships/slide" Target="slides/slide92.xml"/><Relationship Id="rId96" Type="http://schemas.openxmlformats.org/officeDocument/2006/relationships/slide" Target="slides/slide91.xml"/><Relationship Id="rId11" Type="http://schemas.openxmlformats.org/officeDocument/2006/relationships/slide" Target="slides/slide6.xml"/><Relationship Id="rId99" Type="http://schemas.openxmlformats.org/officeDocument/2006/relationships/slide" Target="slides/slide94.xml"/><Relationship Id="rId10" Type="http://schemas.openxmlformats.org/officeDocument/2006/relationships/slide" Target="slides/slide5.xml"/><Relationship Id="rId98" Type="http://schemas.openxmlformats.org/officeDocument/2006/relationships/slide" Target="slides/slide93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91" Type="http://schemas.openxmlformats.org/officeDocument/2006/relationships/slide" Target="slides/slide86.xml"/><Relationship Id="rId90" Type="http://schemas.openxmlformats.org/officeDocument/2006/relationships/slide" Target="slides/slide85.xml"/><Relationship Id="rId93" Type="http://schemas.openxmlformats.org/officeDocument/2006/relationships/slide" Target="slides/slide88.xml"/><Relationship Id="rId92" Type="http://schemas.openxmlformats.org/officeDocument/2006/relationships/slide" Target="slides/slide87.xml"/><Relationship Id="rId118" Type="http://schemas.openxmlformats.org/officeDocument/2006/relationships/font" Target="fonts/Roboto-boldItalic.fntdata"/><Relationship Id="rId117" Type="http://schemas.openxmlformats.org/officeDocument/2006/relationships/font" Target="fonts/Roboto-italic.fntdata"/><Relationship Id="rId116" Type="http://schemas.openxmlformats.org/officeDocument/2006/relationships/font" Target="fonts/Roboto-bold.fntdata"/><Relationship Id="rId115" Type="http://schemas.openxmlformats.org/officeDocument/2006/relationships/font" Target="fonts/Roboto-regular.fntdata"/><Relationship Id="rId119" Type="http://schemas.openxmlformats.org/officeDocument/2006/relationships/font" Target="fonts/Lato-regular.fntdata"/><Relationship Id="rId15" Type="http://schemas.openxmlformats.org/officeDocument/2006/relationships/slide" Target="slides/slide10.xml"/><Relationship Id="rId110" Type="http://schemas.openxmlformats.org/officeDocument/2006/relationships/slide" Target="slides/slide105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14" Type="http://schemas.openxmlformats.org/officeDocument/2006/relationships/font" Target="fonts/Raleway-boldItalic.fntdata"/><Relationship Id="rId18" Type="http://schemas.openxmlformats.org/officeDocument/2006/relationships/slide" Target="slides/slide13.xml"/><Relationship Id="rId113" Type="http://schemas.openxmlformats.org/officeDocument/2006/relationships/font" Target="fonts/Raleway-italic.fntdata"/><Relationship Id="rId112" Type="http://schemas.openxmlformats.org/officeDocument/2006/relationships/font" Target="fonts/Raleway-bold.fntdata"/><Relationship Id="rId111" Type="http://schemas.openxmlformats.org/officeDocument/2006/relationships/font" Target="fonts/Raleway-regular.fntdata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86" Type="http://schemas.openxmlformats.org/officeDocument/2006/relationships/slide" Target="slides/slide81.xml"/><Relationship Id="rId85" Type="http://schemas.openxmlformats.org/officeDocument/2006/relationships/slide" Target="slides/slide80.xml"/><Relationship Id="rId88" Type="http://schemas.openxmlformats.org/officeDocument/2006/relationships/slide" Target="slides/slide83.xml"/><Relationship Id="rId87" Type="http://schemas.openxmlformats.org/officeDocument/2006/relationships/slide" Target="slides/slide82.xml"/><Relationship Id="rId89" Type="http://schemas.openxmlformats.org/officeDocument/2006/relationships/slide" Target="slides/slide84.xml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75" Type="http://schemas.openxmlformats.org/officeDocument/2006/relationships/slide" Target="slides/slide70.xml"/><Relationship Id="rId74" Type="http://schemas.openxmlformats.org/officeDocument/2006/relationships/slide" Target="slides/slide69.xml"/><Relationship Id="rId77" Type="http://schemas.openxmlformats.org/officeDocument/2006/relationships/slide" Target="slides/slide72.xml"/><Relationship Id="rId76" Type="http://schemas.openxmlformats.org/officeDocument/2006/relationships/slide" Target="slides/slide71.xml"/><Relationship Id="rId79" Type="http://schemas.openxmlformats.org/officeDocument/2006/relationships/slide" Target="slides/slide74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66" Type="http://schemas.openxmlformats.org/officeDocument/2006/relationships/slide" Target="slides/slide61.xml"/><Relationship Id="rId65" Type="http://schemas.openxmlformats.org/officeDocument/2006/relationships/slide" Target="slides/slide60.xml"/><Relationship Id="rId68" Type="http://schemas.openxmlformats.org/officeDocument/2006/relationships/slide" Target="slides/slide63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69" Type="http://schemas.openxmlformats.org/officeDocument/2006/relationships/slide" Target="slides/slide6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5" Type="http://schemas.openxmlformats.org/officeDocument/2006/relationships/slide" Target="slides/slide50.xml"/><Relationship Id="rId54" Type="http://schemas.openxmlformats.org/officeDocument/2006/relationships/slide" Target="slides/slide49.xml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59" Type="http://schemas.openxmlformats.org/officeDocument/2006/relationships/slide" Target="slides/slide54.xml"/><Relationship Id="rId58" Type="http://schemas.openxmlformats.org/officeDocument/2006/relationships/slide" Target="slides/slide5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9825715a48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9825715a48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g9966ee071c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9" name="Google Shape;719;g9966ee071c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g9966ee071c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5" name="Google Shape;725;g9966ee071c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g9966ee071c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1" name="Google Shape;731;g9966ee071c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g9966ee071c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7" name="Google Shape;737;g9966ee071c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g9966ee071c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3" name="Google Shape;743;g9966ee071c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g97f4e5e8cb_0_3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9" name="Google Shape;749;g97f4e5e8cb_0_3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9825715a48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9825715a48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9825715a48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9825715a48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9825715a48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9825715a48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9825715a48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9825715a48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9825715a48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9825715a48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9825715a48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9825715a48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9825715a48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9825715a48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9825715a48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9825715a48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9825715a48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9825715a48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9900545e87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9900545e87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9825715a48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9825715a48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97f4e5d84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97f4e5d84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97f4e5d324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97f4e5d324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97f4e5d324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97f4e5d324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97f4e5d324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97f4e5d324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97f4e5d324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97f4e5d324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97f4e5d324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97f4e5d324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97f4e5d324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97f4e5d324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97f4e5d324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97f4e5d324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97f4e5d324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97f4e5d324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97f4e5d840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97f4e5d840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97f4e5e8c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97f4e5e8c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97f4e5e8cb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97f4e5e8cb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97f4e5e8cb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97f4e5e8cb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97f4e5e8cb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97f4e5e8cb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97f4e5e8cb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97f4e5e8cb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97f4e5e8cb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97f4e5e8cb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97f4e5e8cb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97f4e5e8cb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97f4e5e8cb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97f4e5e8cb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97f4e5e8cb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97f4e5e8cb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97f4e5e8cb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97f4e5e8cb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97f4e5d840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97f4e5d840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97f4e5e8cb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97f4e5e8cb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97f4e5e8cb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97f4e5e8cb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97f4e5e8cb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97f4e5e8cb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97f4e5e8cb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97f4e5e8cb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97f4e5e8cb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97f4e5e8cb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97f4e5e8cb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97f4e5e8cb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97f4e5e8cb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97f4e5e8cb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97f4e5e8cb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97f4e5e8cb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97f4e5e8cb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97f4e5e8cb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97f4e5e8cb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97f4e5e8cb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97f4e5d840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97f4e5d840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97f4e5e8cb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97f4e5e8cb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97f4e5e8cb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97f4e5e8cb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97f4e5e8cb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97f4e5e8cb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97f4e5e8cb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97f4e5e8cb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97f4e5e8cb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97f4e5e8cb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97f4e5e8cb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97f4e5e8cb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97f4e5e8cb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97f4e5e8cb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97f4e5e8cb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97f4e5e8cb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97f4e5e8cb_0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97f4e5e8cb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97f4e5e8cb_0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97f4e5e8cb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97f4e5d840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97f4e5d840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97f4e5e8cb_0_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97f4e5e8cb_0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97f4e5e8cb_0_1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97f4e5e8cb_0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97f4e5e8cb_0_2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97f4e5e8cb_0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97f4e5e8cb_0_2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97f4e5e8cb_0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97f4e5e8cb_0_2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97f4e5e8cb_0_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97f4e5e8cb_0_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97f4e5e8cb_0_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97f4e5e8cb_0_2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97f4e5e8cb_0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97f4e5e8cb_0_2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97f4e5e8cb_0_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97f4e5e8cb_0_2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" name="Google Shape;522;g97f4e5e8cb_0_2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97f4e5e8cb_0_2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97f4e5e8cb_0_2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9900545e87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9900545e87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97f4e5e8cb_0_2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Google Shape;534;g97f4e5e8cb_0_2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97f4e5e8cb_0_2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97f4e5e8cb_0_2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97f4e5e8cb_0_2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" name="Google Shape;546;g97f4e5e8cb_0_2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97f4e5e8cb_0_2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Google Shape;552;g97f4e5e8cb_0_2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97f4e5e8cb_0_2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Google Shape;558;g97f4e5e8cb_0_2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97f4e5e8cb_0_2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97f4e5e8cb_0_2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9966ee040e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9966ee040e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97f4e5e8cb_0_3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Google Shape;577;g97f4e5e8cb_0_3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97f4e5e8cb_0_3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97f4e5e8cb_0_3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97f4e5e8cb_0_4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0" name="Google Shape;590;g97f4e5e8cb_0_4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9966ee040e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9966ee040e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97f4e5e8cb_0_3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6" name="Google Shape;596;g97f4e5e8cb_0_3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9966ee040e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" name="Google Shape;602;g9966ee040e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9966ee040e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9" name="Google Shape;609;g9966ee040e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9966ee040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6" name="Google Shape;616;g9966ee040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g97f4e5e8cb_0_2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3" name="Google Shape;623;g97f4e5e8cb_0_2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97f4e5e8cb_0_2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9" name="Google Shape;629;g97f4e5e8cb_0_2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97f4e5e8cb_0_3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5" name="Google Shape;635;g97f4e5e8cb_0_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97f4e5e8cb_0_3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1" name="Google Shape;641;g97f4e5e8cb_0_3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97f4e5e8cb_0_3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7" name="Google Shape;647;g97f4e5e8cb_0_3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97f4e5e8cb_0_3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3" name="Google Shape;653;g97f4e5e8cb_0_3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9825715a48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9825715a48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97f4e5e8cb_0_3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9" name="Google Shape;659;g97f4e5e8cb_0_3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97f4e5e8cb_0_3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5" name="Google Shape;665;g97f4e5e8cb_0_3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g97f4e5e8cb_0_3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1" name="Google Shape;671;g97f4e5e8cb_0_3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g97f4e5e8cb_0_3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7" name="Google Shape;677;g97f4e5e8cb_0_3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g97f4e5e8cb_0_3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3" name="Google Shape;683;g97f4e5e8cb_0_3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g97f4e5e8cb_0_3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9" name="Google Shape;689;g97f4e5e8cb_0_3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g97f4e5e8cb_0_3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5" name="Google Shape;695;g97f4e5e8cb_0_3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g97f4e5e8cb_0_3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1" name="Google Shape;701;g97f4e5e8cb_0_3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g97f4e5e8cb_0_3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7" name="Google Shape;707;g97f4e5e8cb_0_3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g9966ee071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3" name="Google Shape;713;g9966ee071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100.png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1.xml"/><Relationship Id="rId3" Type="http://schemas.openxmlformats.org/officeDocument/2006/relationships/image" Target="../media/image103.png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2.xml"/><Relationship Id="rId3" Type="http://schemas.openxmlformats.org/officeDocument/2006/relationships/image" Target="../media/image108.png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3.xml"/><Relationship Id="rId3" Type="http://schemas.openxmlformats.org/officeDocument/2006/relationships/image" Target="../media/image107.png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4.xml"/><Relationship Id="rId3" Type="http://schemas.openxmlformats.org/officeDocument/2006/relationships/image" Target="../media/image104.png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5.xml"/><Relationship Id="rId3" Type="http://schemas.openxmlformats.org/officeDocument/2006/relationships/image" Target="../media/image10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3.png"/><Relationship Id="rId4" Type="http://schemas.openxmlformats.org/officeDocument/2006/relationships/hyperlink" Target="https://github.com/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7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git-scm.com/downloads" TargetMode="External"/><Relationship Id="rId4" Type="http://schemas.openxmlformats.org/officeDocument/2006/relationships/image" Target="../media/image19.png"/><Relationship Id="rId5" Type="http://schemas.openxmlformats.org/officeDocument/2006/relationships/image" Target="../media/image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9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7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6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0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2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8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1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54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9.png"/><Relationship Id="rId7" Type="http://schemas.openxmlformats.org/officeDocument/2006/relationships/image" Target="../media/image6.png"/><Relationship Id="rId8" Type="http://schemas.openxmlformats.org/officeDocument/2006/relationships/image" Target="../media/image4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3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52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51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5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8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4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7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55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6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5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Relationship Id="rId4" Type="http://schemas.openxmlformats.org/officeDocument/2006/relationships/image" Target="../media/image7.png"/><Relationship Id="rId5" Type="http://schemas.openxmlformats.org/officeDocument/2006/relationships/image" Target="../media/image18.png"/><Relationship Id="rId6" Type="http://schemas.openxmlformats.org/officeDocument/2006/relationships/image" Target="../media/image17.png"/><Relationship Id="rId7" Type="http://schemas.openxmlformats.org/officeDocument/2006/relationships/image" Target="../media/image11.png"/><Relationship Id="rId8" Type="http://schemas.openxmlformats.org/officeDocument/2006/relationships/image" Target="../media/image10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53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51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66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58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63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59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56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60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73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0.png"/><Relationship Id="rId4" Type="http://schemas.openxmlformats.org/officeDocument/2006/relationships/image" Target="../media/image1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57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61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67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62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64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69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71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68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70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7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72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65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79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86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74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82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78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77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81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8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92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80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84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90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83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5.xml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88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89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91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9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87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102.pn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98.png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95.png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106.png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94.png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93.png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99.png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97.png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10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Git e GitHub</a:t>
            </a:r>
            <a:endParaRPr/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Primeiros passos e conceitos iniciais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2"/>
          <p:cNvSpPr txBox="1"/>
          <p:nvPr>
            <p:ph type="title"/>
          </p:nvPr>
        </p:nvSpPr>
        <p:spPr>
          <a:xfrm>
            <a:off x="727650" y="6235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Comandos básicos</a:t>
            </a:r>
            <a:endParaRPr/>
          </a:p>
        </p:txBody>
      </p:sp>
      <p:sp>
        <p:nvSpPr>
          <p:cNvPr id="157" name="Google Shape;157;p22"/>
          <p:cNvSpPr txBox="1"/>
          <p:nvPr>
            <p:ph idx="1" type="body"/>
          </p:nvPr>
        </p:nvSpPr>
        <p:spPr>
          <a:xfrm>
            <a:off x="727650" y="4282950"/>
            <a:ext cx="7688700" cy="68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/>
              <a:t>git commit -m “[título do commit]” -</a:t>
            </a:r>
            <a:r>
              <a:rPr lang="pt-BR"/>
              <a:t> Salva o estado atual no histórico do projeto</a:t>
            </a:r>
            <a:endParaRPr/>
          </a:p>
        </p:txBody>
      </p:sp>
      <p:pic>
        <p:nvPicPr>
          <p:cNvPr id="158" name="Google Shape;15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3400" y="1251800"/>
            <a:ext cx="5661302" cy="30311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p112"/>
          <p:cNvSpPr txBox="1"/>
          <p:nvPr>
            <p:ph type="title"/>
          </p:nvPr>
        </p:nvSpPr>
        <p:spPr>
          <a:xfrm>
            <a:off x="727650" y="5264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Comando stash caso de conflito</a:t>
            </a:r>
            <a:endParaRPr/>
          </a:p>
        </p:txBody>
      </p:sp>
      <p:pic>
        <p:nvPicPr>
          <p:cNvPr id="722" name="Google Shape;722;p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7650" y="1474350"/>
            <a:ext cx="8162925" cy="339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113"/>
          <p:cNvSpPr txBox="1"/>
          <p:nvPr>
            <p:ph type="title"/>
          </p:nvPr>
        </p:nvSpPr>
        <p:spPr>
          <a:xfrm>
            <a:off x="727650" y="5264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Comando stash caso de conflito</a:t>
            </a:r>
            <a:endParaRPr/>
          </a:p>
        </p:txBody>
      </p:sp>
      <p:pic>
        <p:nvPicPr>
          <p:cNvPr id="728" name="Google Shape;728;p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4325" y="1350400"/>
            <a:ext cx="8515350" cy="3286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114"/>
          <p:cNvSpPr txBox="1"/>
          <p:nvPr>
            <p:ph type="title"/>
          </p:nvPr>
        </p:nvSpPr>
        <p:spPr>
          <a:xfrm>
            <a:off x="727650" y="5264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Comando stash caso de conflito</a:t>
            </a:r>
            <a:endParaRPr/>
          </a:p>
        </p:txBody>
      </p:sp>
      <p:pic>
        <p:nvPicPr>
          <p:cNvPr id="734" name="Google Shape;734;p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313" y="1061675"/>
            <a:ext cx="8199371" cy="3777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115"/>
          <p:cNvSpPr txBox="1"/>
          <p:nvPr>
            <p:ph type="title"/>
          </p:nvPr>
        </p:nvSpPr>
        <p:spPr>
          <a:xfrm>
            <a:off x="727650" y="5264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Comando stash caso de conflito</a:t>
            </a:r>
            <a:endParaRPr/>
          </a:p>
        </p:txBody>
      </p:sp>
      <p:pic>
        <p:nvPicPr>
          <p:cNvPr id="740" name="Google Shape;740;p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0100" y="1061675"/>
            <a:ext cx="8223801" cy="3871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6"/>
          <p:cNvSpPr txBox="1"/>
          <p:nvPr>
            <p:ph type="title"/>
          </p:nvPr>
        </p:nvSpPr>
        <p:spPr>
          <a:xfrm>
            <a:off x="727650" y="5264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Comando stash caso de conflito</a:t>
            </a:r>
            <a:endParaRPr/>
          </a:p>
        </p:txBody>
      </p:sp>
      <p:pic>
        <p:nvPicPr>
          <p:cNvPr id="746" name="Google Shape;746;p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7650" y="1061675"/>
            <a:ext cx="6567826" cy="3777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Dois repositórios no github (remote)</a:t>
            </a:r>
            <a:endParaRPr/>
          </a:p>
        </p:txBody>
      </p:sp>
      <p:sp>
        <p:nvSpPr>
          <p:cNvPr id="752" name="Google Shape;752;p117"/>
          <p:cNvSpPr txBox="1"/>
          <p:nvPr>
            <p:ph idx="1" type="body"/>
          </p:nvPr>
        </p:nvSpPr>
        <p:spPr>
          <a:xfrm>
            <a:off x="729450" y="1905350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pt-BR" sz="1600"/>
              <a:t>git remote add origin &lt;ulr do repositório upstream&gt;</a:t>
            </a:r>
            <a:endParaRPr sz="1600"/>
          </a:p>
        </p:txBody>
      </p:sp>
      <p:pic>
        <p:nvPicPr>
          <p:cNvPr id="753" name="Google Shape;753;p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500" y="2305838"/>
            <a:ext cx="8610600" cy="267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3"/>
          <p:cNvSpPr txBox="1"/>
          <p:nvPr>
            <p:ph type="title"/>
          </p:nvPr>
        </p:nvSpPr>
        <p:spPr>
          <a:xfrm>
            <a:off x="727650" y="6235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Comandos básicos</a:t>
            </a:r>
            <a:endParaRPr/>
          </a:p>
        </p:txBody>
      </p:sp>
      <p:pic>
        <p:nvPicPr>
          <p:cNvPr id="164" name="Google Shape;16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3500" y="1251800"/>
            <a:ext cx="5650301" cy="3031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4"/>
          <p:cNvSpPr txBox="1"/>
          <p:nvPr>
            <p:ph type="title"/>
          </p:nvPr>
        </p:nvSpPr>
        <p:spPr>
          <a:xfrm>
            <a:off x="727650" y="6235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Comandos básicos</a:t>
            </a:r>
            <a:endParaRPr/>
          </a:p>
        </p:txBody>
      </p:sp>
      <p:sp>
        <p:nvSpPr>
          <p:cNvPr id="170" name="Google Shape;170;p24"/>
          <p:cNvSpPr txBox="1"/>
          <p:nvPr>
            <p:ph idx="1" type="body"/>
          </p:nvPr>
        </p:nvSpPr>
        <p:spPr>
          <a:xfrm>
            <a:off x="727650" y="4445475"/>
            <a:ext cx="7688700" cy="68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/>
              <a:t>git log --graph --oneline -</a:t>
            </a:r>
            <a:r>
              <a:rPr lang="pt-BR"/>
              <a:t> Exibe o histórico de commits do projeto</a:t>
            </a:r>
            <a:endParaRPr/>
          </a:p>
        </p:txBody>
      </p:sp>
      <p:pic>
        <p:nvPicPr>
          <p:cNvPr id="171" name="Google Shape;17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3500" y="1286550"/>
            <a:ext cx="5650301" cy="3031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5"/>
          <p:cNvSpPr txBox="1"/>
          <p:nvPr>
            <p:ph type="title"/>
          </p:nvPr>
        </p:nvSpPr>
        <p:spPr>
          <a:xfrm>
            <a:off x="727650" y="6235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Comandos básicos</a:t>
            </a:r>
            <a:endParaRPr/>
          </a:p>
        </p:txBody>
      </p:sp>
      <p:sp>
        <p:nvSpPr>
          <p:cNvPr id="177" name="Google Shape;177;p25"/>
          <p:cNvSpPr txBox="1"/>
          <p:nvPr>
            <p:ph idx="1" type="body"/>
          </p:nvPr>
        </p:nvSpPr>
        <p:spPr>
          <a:xfrm>
            <a:off x="727650" y="4445475"/>
            <a:ext cx="7688700" cy="68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/>
              <a:t>git checkout [hash do commit] - </a:t>
            </a:r>
            <a:r>
              <a:rPr lang="pt-BR"/>
              <a:t>Muda o estado do projeto para o estado do commit informado</a:t>
            </a:r>
            <a:endParaRPr/>
          </a:p>
        </p:txBody>
      </p:sp>
      <p:pic>
        <p:nvPicPr>
          <p:cNvPr id="178" name="Google Shape;178;p25"/>
          <p:cNvPicPr preferRelativeResize="0"/>
          <p:nvPr/>
        </p:nvPicPr>
        <p:blipFill rotWithShape="1">
          <a:blip r:embed="rId3">
            <a:alphaModFix/>
          </a:blip>
          <a:srcRect b="2289" l="0" r="0" t="-2290"/>
          <a:stretch/>
        </p:blipFill>
        <p:spPr>
          <a:xfrm>
            <a:off x="831900" y="1286550"/>
            <a:ext cx="5650301" cy="3031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Branches</a:t>
            </a:r>
            <a:endParaRPr/>
          </a:p>
        </p:txBody>
      </p:sp>
      <p:sp>
        <p:nvSpPr>
          <p:cNvPr id="184" name="Google Shape;184;p26"/>
          <p:cNvSpPr txBox="1"/>
          <p:nvPr>
            <p:ph idx="1" type="body"/>
          </p:nvPr>
        </p:nvSpPr>
        <p:spPr>
          <a:xfrm>
            <a:off x="729450" y="2078875"/>
            <a:ext cx="7688700" cy="130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1600"/>
              </a:spcAft>
              <a:buNone/>
            </a:pPr>
            <a:r>
              <a:rPr lang="pt-BR">
                <a:highlight>
                  <a:srgbClr val="FFFFFF"/>
                </a:highlight>
              </a:rPr>
              <a:t>Pode ser visto como uma ramificação do projeto, muito útil em situações nas quais você deseja adicionar um novo recurso ou corrigir um erro, gerando uma nova ramificação garantindo que o código instável não seja mesclado nos arquivos do projeto principal.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Branches</a:t>
            </a:r>
            <a:endParaRPr/>
          </a:p>
        </p:txBody>
      </p:sp>
      <p:pic>
        <p:nvPicPr>
          <p:cNvPr id="190" name="Google Shape;19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5275" y="1761175"/>
            <a:ext cx="5825272" cy="298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8"/>
          <p:cNvSpPr txBox="1"/>
          <p:nvPr>
            <p:ph type="title"/>
          </p:nvPr>
        </p:nvSpPr>
        <p:spPr>
          <a:xfrm>
            <a:off x="727650" y="11564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GitHub</a:t>
            </a:r>
            <a:endParaRPr/>
          </a:p>
        </p:txBody>
      </p:sp>
      <p:pic>
        <p:nvPicPr>
          <p:cNvPr id="196" name="Google Shape;19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6549" y="1830675"/>
            <a:ext cx="5457802" cy="2922201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8"/>
          <p:cNvSpPr txBox="1"/>
          <p:nvPr/>
        </p:nvSpPr>
        <p:spPr>
          <a:xfrm>
            <a:off x="826550" y="4668525"/>
            <a:ext cx="5977500" cy="4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4"/>
              </a:rPr>
              <a:t>https://github.com/</a:t>
            </a:r>
            <a:endParaRPr sz="16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GitHub - Criando conta</a:t>
            </a:r>
            <a:endParaRPr/>
          </a:p>
        </p:txBody>
      </p:sp>
      <p:pic>
        <p:nvPicPr>
          <p:cNvPr id="203" name="Google Shape;20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5300" y="1853850"/>
            <a:ext cx="5485051" cy="293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GitHub - Criando um repositório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9" name="Google Shape;20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5900" y="1853850"/>
            <a:ext cx="5585683" cy="2984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GitHub - Criando um repositório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5" name="Google Shape;21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5525" y="1853850"/>
            <a:ext cx="3011062" cy="2984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Git e GitHub, o que são?</a:t>
            </a:r>
            <a:endParaRPr/>
          </a:p>
        </p:txBody>
      </p:sp>
      <p:sp>
        <p:nvSpPr>
          <p:cNvPr id="93" name="Google Shape;93;p1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pt-BR"/>
              <a:t>Git -</a:t>
            </a:r>
            <a:r>
              <a:rPr lang="pt-BR"/>
              <a:t> É um sistema criado por Linus Torvalds para controle de versão de projetos.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b="1" lang="pt-BR"/>
              <a:t>GitHub -</a:t>
            </a:r>
            <a:r>
              <a:rPr lang="pt-BR"/>
              <a:t> </a:t>
            </a:r>
            <a:r>
              <a:rPr lang="pt-BR">
                <a:solidFill>
                  <a:srgbClr val="4D5156"/>
                </a:solidFill>
                <a:highlight>
                  <a:srgbClr val="FFFFFF"/>
                </a:highlight>
              </a:rPr>
              <a:t>É uma plataforma de hospedagem de código-fonte com controle de versão usando o Git.</a:t>
            </a:r>
            <a:endParaRPr>
              <a:solidFill>
                <a:srgbClr val="4D5156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pt-BR">
                <a:solidFill>
                  <a:srgbClr val="4D5156"/>
                </a:solidFill>
                <a:highlight>
                  <a:srgbClr val="FFFFFF"/>
                </a:highlight>
              </a:rPr>
              <a:t>Apesar de ser a plataforma mais famosa, existem outras opções para realizar essa função, como o GitLab ou o BitBucket.</a:t>
            </a:r>
            <a:endParaRPr>
              <a:solidFill>
                <a:srgbClr val="4D5156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GitHub - Subindo o código para o github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1" name="Google Shape;22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9624" y="1853850"/>
            <a:ext cx="5055038" cy="2984851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32"/>
          <p:cNvSpPr txBox="1"/>
          <p:nvPr/>
        </p:nvSpPr>
        <p:spPr>
          <a:xfrm>
            <a:off x="6024625" y="2000950"/>
            <a:ext cx="2692800" cy="283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git clone [link do repositório] -</a:t>
            </a:r>
            <a:r>
              <a:rPr lang="pt-BR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Faz um clone do repositório informado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git push - </a:t>
            </a:r>
            <a:r>
              <a:rPr lang="pt-BR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Atualiza o GitHub com o novo estado do repositório Git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git pull -</a:t>
            </a:r>
            <a:r>
              <a:rPr lang="pt-BR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Atualiza o repositório local com as alterações feitas no GitHub</a:t>
            </a:r>
            <a:endParaRPr sz="15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3"/>
          <p:cNvSpPr txBox="1"/>
          <p:nvPr>
            <p:ph type="title"/>
          </p:nvPr>
        </p:nvSpPr>
        <p:spPr>
          <a:xfrm>
            <a:off x="729450" y="500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Issues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3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29" name="Google Shape;22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550" y="1035850"/>
            <a:ext cx="8133124" cy="380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3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36" name="Google Shape;23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76251"/>
            <a:ext cx="9144000" cy="43909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5"/>
          <p:cNvSpPr txBox="1"/>
          <p:nvPr>
            <p:ph type="title"/>
          </p:nvPr>
        </p:nvSpPr>
        <p:spPr>
          <a:xfrm>
            <a:off x="727650" y="5502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Issues</a:t>
            </a:r>
            <a:endParaRPr/>
          </a:p>
        </p:txBody>
      </p:sp>
      <p:sp>
        <p:nvSpPr>
          <p:cNvPr id="242" name="Google Shape;242;p3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43" name="Google Shape;24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39800"/>
            <a:ext cx="9144001" cy="34088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3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50" name="Google Shape;25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21403"/>
            <a:ext cx="9143999" cy="43006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3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57" name="Google Shape;25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72950"/>
            <a:ext cx="9144000" cy="4397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3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64" name="Google Shape;26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58099"/>
            <a:ext cx="11154575" cy="4187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3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71" name="Google Shape;27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17658"/>
            <a:ext cx="9143999" cy="29081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4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Labels</a:t>
            </a:r>
            <a:endParaRPr/>
          </a:p>
        </p:txBody>
      </p:sp>
      <p:pic>
        <p:nvPicPr>
          <p:cNvPr id="277" name="Google Shape;277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263745"/>
            <a:ext cx="9143999" cy="18913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Milestones</a:t>
            </a:r>
            <a:endParaRPr/>
          </a:p>
        </p:txBody>
      </p:sp>
      <p:pic>
        <p:nvPicPr>
          <p:cNvPr id="283" name="Google Shape;283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205557"/>
            <a:ext cx="9144002" cy="18230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Instalação do Git</a:t>
            </a:r>
            <a:endParaRPr/>
          </a:p>
        </p:txBody>
      </p:sp>
      <p:sp>
        <p:nvSpPr>
          <p:cNvPr id="99" name="Google Shape;99;p15"/>
          <p:cNvSpPr txBox="1"/>
          <p:nvPr>
            <p:ph idx="1" type="body"/>
          </p:nvPr>
        </p:nvSpPr>
        <p:spPr>
          <a:xfrm>
            <a:off x="1600513" y="3774350"/>
            <a:ext cx="2104500" cy="36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https://git-scm.com/downloads</a:t>
            </a:r>
            <a:endParaRPr/>
          </a:p>
        </p:txBody>
      </p:sp>
      <p:pic>
        <p:nvPicPr>
          <p:cNvPr id="100" name="Google Shape;10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3625" y="1995975"/>
            <a:ext cx="3638275" cy="17783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5"/>
          <p:cNvPicPr preferRelativeResize="0"/>
          <p:nvPr/>
        </p:nvPicPr>
        <p:blipFill rotWithShape="1">
          <a:blip r:embed="rId5">
            <a:alphaModFix/>
          </a:blip>
          <a:srcRect b="-4799" l="0" r="0" t="4800"/>
          <a:stretch/>
        </p:blipFill>
        <p:spPr>
          <a:xfrm>
            <a:off x="4907200" y="1995975"/>
            <a:ext cx="3638275" cy="186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Desfazendo operações com o comando reset</a:t>
            </a:r>
            <a:endParaRPr/>
          </a:p>
        </p:txBody>
      </p:sp>
      <p:sp>
        <p:nvSpPr>
          <p:cNvPr id="289" name="Google Shape;289;p4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É possível reverter operações feitas no histórico do projeto com o comando reset</a:t>
            </a:r>
            <a:endParaRPr/>
          </a:p>
          <a:p>
            <a:pPr indent="-304800" lvl="1" marL="914400" rtl="0" algn="just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○"/>
            </a:pPr>
            <a:r>
              <a:rPr lang="pt-BR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git checkout &lt;nome&gt;            arquivo </a:t>
            </a:r>
            <a:r>
              <a:rPr b="1" lang="pt-BR" sz="1300"/>
              <a:t>modified</a:t>
            </a:r>
            <a:endParaRPr sz="1200">
              <a:solidFill>
                <a:srgbClr val="000000"/>
              </a:solidFill>
            </a:endParaRPr>
          </a:p>
          <a:p>
            <a:pPr indent="-304800" lvl="1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○"/>
            </a:pPr>
            <a:r>
              <a:rPr lang="pt-BR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git reset head &lt;nome&gt;          arquivo staged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○"/>
            </a:pPr>
            <a:r>
              <a:rPr lang="pt-BR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git reset head^                        arquivo committed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○"/>
            </a:pPr>
            <a:r>
              <a:rPr lang="pt-BR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git reset --hard		  arquivo de qualquer commit anterior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3"/>
          <p:cNvSpPr txBox="1"/>
          <p:nvPr>
            <p:ph type="title"/>
          </p:nvPr>
        </p:nvSpPr>
        <p:spPr>
          <a:xfrm>
            <a:off x="655075" y="3643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Quando o arquivo não está adicionado na stage</a:t>
            </a:r>
            <a:endParaRPr sz="2000"/>
          </a:p>
        </p:txBody>
      </p:sp>
      <p:sp>
        <p:nvSpPr>
          <p:cNvPr id="295" name="Google Shape;295;p4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96" name="Google Shape;296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0" y="843752"/>
            <a:ext cx="9144000" cy="42997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4"/>
          <p:cNvSpPr txBox="1"/>
          <p:nvPr>
            <p:ph type="title"/>
          </p:nvPr>
        </p:nvSpPr>
        <p:spPr>
          <a:xfrm>
            <a:off x="727650" y="2032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4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03" name="Google Shape;303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53226"/>
            <a:ext cx="9144000" cy="4637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5"/>
          <p:cNvSpPr txBox="1"/>
          <p:nvPr>
            <p:ph type="title"/>
          </p:nvPr>
        </p:nvSpPr>
        <p:spPr>
          <a:xfrm>
            <a:off x="667475" y="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/>
              <a:t>Quando o arquivo está na stage</a:t>
            </a:r>
            <a:endParaRPr sz="2100"/>
          </a:p>
        </p:txBody>
      </p:sp>
      <p:sp>
        <p:nvSpPr>
          <p:cNvPr id="309" name="Google Shape;309;p4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10" name="Google Shape;310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0675" y="451775"/>
            <a:ext cx="7922305" cy="4691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17" name="Google Shape;317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9245" y="0"/>
            <a:ext cx="8345508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type="title"/>
          </p:nvPr>
        </p:nvSpPr>
        <p:spPr>
          <a:xfrm>
            <a:off x="617900" y="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/>
              <a:t>Depois do commit</a:t>
            </a:r>
            <a:endParaRPr sz="2100"/>
          </a:p>
        </p:txBody>
      </p:sp>
      <p:sp>
        <p:nvSpPr>
          <p:cNvPr id="323" name="Google Shape;323;p4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24" name="Google Shape;324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0" y="664608"/>
            <a:ext cx="9144001" cy="44788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4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4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31" name="Google Shape;331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050" y="0"/>
            <a:ext cx="83439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49"/>
          <p:cNvSpPr txBox="1"/>
          <p:nvPr>
            <p:ph type="title"/>
          </p:nvPr>
        </p:nvSpPr>
        <p:spPr>
          <a:xfrm>
            <a:off x="617900" y="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Reset --hard</a:t>
            </a:r>
            <a:endParaRPr sz="2000"/>
          </a:p>
        </p:txBody>
      </p:sp>
      <p:sp>
        <p:nvSpPr>
          <p:cNvPr id="337" name="Google Shape;337;p4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38" name="Google Shape;338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700" y="484050"/>
            <a:ext cx="8178917" cy="465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5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p5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45" name="Google Shape;345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2644" y="0"/>
            <a:ext cx="769871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5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Comando Rebase</a:t>
            </a:r>
            <a:endParaRPr/>
          </a:p>
        </p:txBody>
      </p:sp>
      <p:sp>
        <p:nvSpPr>
          <p:cNvPr id="351" name="Google Shape;351;p5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1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○"/>
            </a:pPr>
            <a:r>
              <a:rPr lang="pt-BR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conflito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○"/>
            </a:pPr>
            <a:r>
              <a:rPr lang="pt-BR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rebase iterativo:</a:t>
            </a:r>
            <a:r>
              <a:rPr lang="pt-BR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git rebase -i &lt;hash&gt;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2" marL="13716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■"/>
            </a:pPr>
            <a:r>
              <a:rPr lang="pt-BR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renomear commit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2" marL="13716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■"/>
            </a:pPr>
            <a:r>
              <a:rPr lang="pt-BR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reordenar commit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2" marL="13716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■"/>
            </a:pPr>
            <a:r>
              <a:rPr lang="pt-BR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juntar commit squash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2" marL="13716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■"/>
            </a:pPr>
            <a:r>
              <a:rPr lang="pt-BR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remover commit drop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6"/>
          <p:cNvSpPr txBox="1"/>
          <p:nvPr>
            <p:ph type="title"/>
          </p:nvPr>
        </p:nvSpPr>
        <p:spPr>
          <a:xfrm>
            <a:off x="727650" y="4961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Instalação do Git</a:t>
            </a:r>
            <a:endParaRPr/>
          </a:p>
        </p:txBody>
      </p:sp>
      <p:pic>
        <p:nvPicPr>
          <p:cNvPr id="107" name="Google Shape;10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4413" y="1136994"/>
            <a:ext cx="2236959" cy="17607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53520" y="1135624"/>
            <a:ext cx="2236959" cy="1763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52628" y="1136314"/>
            <a:ext cx="2236960" cy="17621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54412" y="3033837"/>
            <a:ext cx="2236960" cy="17621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453525" y="3003400"/>
            <a:ext cx="2236950" cy="18266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052625" y="2999612"/>
            <a:ext cx="2236950" cy="18305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52"/>
          <p:cNvSpPr txBox="1"/>
          <p:nvPr>
            <p:ph type="title"/>
          </p:nvPr>
        </p:nvSpPr>
        <p:spPr>
          <a:xfrm>
            <a:off x="727650" y="500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Comando Rebase</a:t>
            </a:r>
            <a:endParaRPr sz="2400"/>
          </a:p>
        </p:txBody>
      </p:sp>
      <p:pic>
        <p:nvPicPr>
          <p:cNvPr id="357" name="Google Shape;357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7650" y="1272963"/>
            <a:ext cx="7048500" cy="3514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3"/>
          <p:cNvSpPr txBox="1"/>
          <p:nvPr>
            <p:ph type="title"/>
          </p:nvPr>
        </p:nvSpPr>
        <p:spPr>
          <a:xfrm>
            <a:off x="727650" y="5265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Comando Rebase</a:t>
            </a:r>
            <a:endParaRPr/>
          </a:p>
        </p:txBody>
      </p:sp>
      <p:pic>
        <p:nvPicPr>
          <p:cNvPr id="363" name="Google Shape;363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7650" y="1266075"/>
            <a:ext cx="7658248" cy="377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54"/>
          <p:cNvSpPr txBox="1"/>
          <p:nvPr>
            <p:ph type="title"/>
          </p:nvPr>
        </p:nvSpPr>
        <p:spPr>
          <a:xfrm>
            <a:off x="727650" y="5264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Comando Rebase</a:t>
            </a:r>
            <a:endParaRPr sz="2400"/>
          </a:p>
        </p:txBody>
      </p:sp>
      <p:pic>
        <p:nvPicPr>
          <p:cNvPr id="369" name="Google Shape;369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9525" y="1258700"/>
            <a:ext cx="7048500" cy="3514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5"/>
          <p:cNvSpPr txBox="1"/>
          <p:nvPr>
            <p:ph type="title"/>
          </p:nvPr>
        </p:nvSpPr>
        <p:spPr>
          <a:xfrm>
            <a:off x="727650" y="5264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Comando Rebase</a:t>
            </a:r>
            <a:endParaRPr/>
          </a:p>
        </p:txBody>
      </p:sp>
      <p:pic>
        <p:nvPicPr>
          <p:cNvPr id="375" name="Google Shape;375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7650" y="1314475"/>
            <a:ext cx="8111317" cy="3777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6"/>
          <p:cNvSpPr txBox="1"/>
          <p:nvPr>
            <p:ph type="title"/>
          </p:nvPr>
        </p:nvSpPr>
        <p:spPr>
          <a:xfrm>
            <a:off x="727650" y="5711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Comando Rebase</a:t>
            </a:r>
            <a:endParaRPr/>
          </a:p>
        </p:txBody>
      </p:sp>
      <p:pic>
        <p:nvPicPr>
          <p:cNvPr id="381" name="Google Shape;381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6800" y="1247550"/>
            <a:ext cx="7269288" cy="373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57"/>
          <p:cNvSpPr txBox="1"/>
          <p:nvPr>
            <p:ph type="title"/>
          </p:nvPr>
        </p:nvSpPr>
        <p:spPr>
          <a:xfrm>
            <a:off x="727650" y="5376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Comando Rebase</a:t>
            </a:r>
            <a:endParaRPr/>
          </a:p>
        </p:txBody>
      </p:sp>
      <p:pic>
        <p:nvPicPr>
          <p:cNvPr id="387" name="Google Shape;387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2838" y="1370475"/>
            <a:ext cx="7439025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58"/>
          <p:cNvSpPr txBox="1"/>
          <p:nvPr>
            <p:ph type="title"/>
          </p:nvPr>
        </p:nvSpPr>
        <p:spPr>
          <a:xfrm>
            <a:off x="727650" y="5488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Comando Rebase</a:t>
            </a:r>
            <a:endParaRPr/>
          </a:p>
        </p:txBody>
      </p:sp>
      <p:pic>
        <p:nvPicPr>
          <p:cNvPr id="393" name="Google Shape;393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7650" y="1321850"/>
            <a:ext cx="7436481" cy="382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59"/>
          <p:cNvSpPr txBox="1"/>
          <p:nvPr>
            <p:ph type="title"/>
          </p:nvPr>
        </p:nvSpPr>
        <p:spPr>
          <a:xfrm>
            <a:off x="727650" y="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Comando Rebase</a:t>
            </a:r>
            <a:endParaRPr/>
          </a:p>
        </p:txBody>
      </p:sp>
      <p:pic>
        <p:nvPicPr>
          <p:cNvPr id="399" name="Google Shape;399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2375" y="434800"/>
            <a:ext cx="7158258" cy="470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60"/>
          <p:cNvSpPr txBox="1"/>
          <p:nvPr>
            <p:ph type="title"/>
          </p:nvPr>
        </p:nvSpPr>
        <p:spPr>
          <a:xfrm>
            <a:off x="907975" y="467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Comando Rebase</a:t>
            </a:r>
            <a:endParaRPr/>
          </a:p>
        </p:txBody>
      </p:sp>
      <p:pic>
        <p:nvPicPr>
          <p:cNvPr id="405" name="Google Shape;405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4550" y="769850"/>
            <a:ext cx="6779924" cy="4373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61"/>
          <p:cNvSpPr txBox="1"/>
          <p:nvPr>
            <p:ph type="title"/>
          </p:nvPr>
        </p:nvSpPr>
        <p:spPr>
          <a:xfrm>
            <a:off x="727650" y="4595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Comando Rebase c</a:t>
            </a:r>
            <a:r>
              <a:rPr lang="pt-BR" sz="2400"/>
              <a:t>aso de conflito </a:t>
            </a:r>
            <a:endParaRPr sz="2400"/>
          </a:p>
        </p:txBody>
      </p:sp>
      <p:pic>
        <p:nvPicPr>
          <p:cNvPr id="411" name="Google Shape;411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6800" y="994750"/>
            <a:ext cx="7124471" cy="414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7"/>
          <p:cNvSpPr txBox="1"/>
          <p:nvPr>
            <p:ph type="title"/>
          </p:nvPr>
        </p:nvSpPr>
        <p:spPr>
          <a:xfrm>
            <a:off x="727650" y="4961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Instalação do Git</a:t>
            </a:r>
            <a:endParaRPr/>
          </a:p>
        </p:txBody>
      </p:sp>
      <p:pic>
        <p:nvPicPr>
          <p:cNvPr id="118" name="Google Shape;11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4854" y="1103338"/>
            <a:ext cx="2236950" cy="18281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28738" y="1136325"/>
            <a:ext cx="2236951" cy="182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52647" y="1136675"/>
            <a:ext cx="2236950" cy="182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04850" y="3094450"/>
            <a:ext cx="2236950" cy="18267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428750" y="3068725"/>
            <a:ext cx="2236950" cy="1826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052650" y="3092513"/>
            <a:ext cx="2236950" cy="18305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62"/>
          <p:cNvSpPr txBox="1"/>
          <p:nvPr>
            <p:ph type="title"/>
          </p:nvPr>
        </p:nvSpPr>
        <p:spPr>
          <a:xfrm>
            <a:off x="729450" y="4930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Comando Rebase caso de conflito </a:t>
            </a:r>
            <a:endParaRPr/>
          </a:p>
        </p:txBody>
      </p:sp>
      <p:pic>
        <p:nvPicPr>
          <p:cNvPr id="417" name="Google Shape;417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250" y="1093400"/>
            <a:ext cx="6184426" cy="405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63"/>
          <p:cNvSpPr txBox="1"/>
          <p:nvPr>
            <p:ph type="title"/>
          </p:nvPr>
        </p:nvSpPr>
        <p:spPr>
          <a:xfrm>
            <a:off x="727650" y="5264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Comando Rebase caso de conflito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pic>
        <p:nvPicPr>
          <p:cNvPr id="423" name="Google Shape;423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9525" y="1258700"/>
            <a:ext cx="7048500" cy="3514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4"/>
          <p:cNvSpPr txBox="1"/>
          <p:nvPr>
            <p:ph type="title"/>
          </p:nvPr>
        </p:nvSpPr>
        <p:spPr>
          <a:xfrm>
            <a:off x="729450" y="4707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Comando Rebase caso de conflito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29" name="Google Shape;429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9600" y="1005910"/>
            <a:ext cx="7688700" cy="41006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5"/>
          <p:cNvSpPr txBox="1"/>
          <p:nvPr>
            <p:ph type="title"/>
          </p:nvPr>
        </p:nvSpPr>
        <p:spPr>
          <a:xfrm>
            <a:off x="727650" y="4706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Comando Rebase caso de conflito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35" name="Google Shape;435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1927" y="1005875"/>
            <a:ext cx="6390323" cy="4137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66"/>
          <p:cNvSpPr txBox="1"/>
          <p:nvPr>
            <p:ph type="title"/>
          </p:nvPr>
        </p:nvSpPr>
        <p:spPr>
          <a:xfrm>
            <a:off x="727650" y="4706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Comando Rebase caso de conflito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41" name="Google Shape;441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9950" y="1025161"/>
            <a:ext cx="7688701" cy="41183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67"/>
          <p:cNvSpPr txBox="1"/>
          <p:nvPr>
            <p:ph type="title"/>
          </p:nvPr>
        </p:nvSpPr>
        <p:spPr>
          <a:xfrm>
            <a:off x="727650" y="4706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Comando Rebase caso de conflito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47" name="Google Shape;447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9051" y="1005875"/>
            <a:ext cx="8085888" cy="4137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68"/>
          <p:cNvSpPr txBox="1"/>
          <p:nvPr>
            <p:ph type="title"/>
          </p:nvPr>
        </p:nvSpPr>
        <p:spPr>
          <a:xfrm>
            <a:off x="727650" y="4706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Comando Rebase caso de conflito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53" name="Google Shape;453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025" y="1093400"/>
            <a:ext cx="7288521" cy="405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69"/>
          <p:cNvSpPr txBox="1"/>
          <p:nvPr>
            <p:ph type="title"/>
          </p:nvPr>
        </p:nvSpPr>
        <p:spPr>
          <a:xfrm>
            <a:off x="727650" y="4706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Comando Rebase caso de conflito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59" name="Google Shape;459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3674" y="942300"/>
            <a:ext cx="7126351" cy="420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70"/>
          <p:cNvSpPr txBox="1"/>
          <p:nvPr>
            <p:ph type="title"/>
          </p:nvPr>
        </p:nvSpPr>
        <p:spPr>
          <a:xfrm>
            <a:off x="727650" y="4706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Comando Rebase caso de conflito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65" name="Google Shape;465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7650" y="1102475"/>
            <a:ext cx="5958808" cy="4041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71"/>
          <p:cNvSpPr txBox="1"/>
          <p:nvPr>
            <p:ph type="title"/>
          </p:nvPr>
        </p:nvSpPr>
        <p:spPr>
          <a:xfrm>
            <a:off x="640175" y="5376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Comando Rebase Iterativo</a:t>
            </a:r>
            <a:endParaRPr sz="2400"/>
          </a:p>
        </p:txBody>
      </p:sp>
      <p:sp>
        <p:nvSpPr>
          <p:cNvPr id="471" name="Google Shape;471;p7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1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oboto"/>
              <a:buChar char="○"/>
            </a:pPr>
            <a:r>
              <a:rPr lang="pt-BR" sz="1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Reb</a:t>
            </a:r>
            <a:r>
              <a:rPr lang="pt-BR" sz="1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ase iterativo: git rebase -i &lt;hash&gt;</a:t>
            </a:r>
            <a:endParaRPr sz="16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2" marL="13716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oboto"/>
              <a:buChar char="■"/>
            </a:pPr>
            <a:r>
              <a:rPr lang="pt-BR" sz="1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renomear commit</a:t>
            </a:r>
            <a:endParaRPr sz="16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2" marL="13716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oboto"/>
              <a:buChar char="■"/>
            </a:pPr>
            <a:r>
              <a:rPr lang="pt-BR" sz="1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reordenar commit</a:t>
            </a:r>
            <a:endParaRPr sz="16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2" marL="13716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oboto"/>
              <a:buChar char="■"/>
            </a:pPr>
            <a:r>
              <a:rPr lang="pt-BR" sz="1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juntar commit (squash)</a:t>
            </a:r>
            <a:endParaRPr sz="16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2" marL="13716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oboto"/>
              <a:buChar char="■"/>
            </a:pPr>
            <a:r>
              <a:rPr lang="pt-BR" sz="1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remover commit (drop)</a:t>
            </a:r>
            <a:endParaRPr sz="16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8"/>
          <p:cNvSpPr txBox="1"/>
          <p:nvPr>
            <p:ph type="title"/>
          </p:nvPr>
        </p:nvSpPr>
        <p:spPr>
          <a:xfrm>
            <a:off x="727650" y="12375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Configurações</a:t>
            </a:r>
            <a:endParaRPr/>
          </a:p>
        </p:txBody>
      </p:sp>
      <p:sp>
        <p:nvSpPr>
          <p:cNvPr id="129" name="Google Shape;129;p18"/>
          <p:cNvSpPr txBox="1"/>
          <p:nvPr>
            <p:ph idx="1" type="body"/>
          </p:nvPr>
        </p:nvSpPr>
        <p:spPr>
          <a:xfrm>
            <a:off x="727650" y="17148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Basicamente, existem duas configurações iniciais a serem feitas, definir o nome de usuário e o email. Basta abrir o terminal e digitar os seguintes comandos: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30" name="Google Shape;13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523" y="2262325"/>
            <a:ext cx="3589901" cy="257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0199" y="2250025"/>
            <a:ext cx="3608073" cy="2596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2"/>
          <p:cNvSpPr txBox="1"/>
          <p:nvPr>
            <p:ph type="title"/>
          </p:nvPr>
        </p:nvSpPr>
        <p:spPr>
          <a:xfrm>
            <a:off x="640175" y="5376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Comando Rebase Iterativo</a:t>
            </a:r>
            <a:endParaRPr sz="2400"/>
          </a:p>
        </p:txBody>
      </p:sp>
      <p:pic>
        <p:nvPicPr>
          <p:cNvPr id="477" name="Google Shape;477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0175" y="1126875"/>
            <a:ext cx="6912326" cy="4016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3"/>
          <p:cNvSpPr txBox="1"/>
          <p:nvPr>
            <p:ph type="title"/>
          </p:nvPr>
        </p:nvSpPr>
        <p:spPr>
          <a:xfrm>
            <a:off x="640175" y="5376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Comando Rebase Iterativo</a:t>
            </a:r>
            <a:endParaRPr sz="2400"/>
          </a:p>
        </p:txBody>
      </p:sp>
      <p:pic>
        <p:nvPicPr>
          <p:cNvPr id="483" name="Google Shape;483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0180" y="1072825"/>
            <a:ext cx="6401045" cy="407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4"/>
          <p:cNvSpPr txBox="1"/>
          <p:nvPr>
            <p:ph type="title"/>
          </p:nvPr>
        </p:nvSpPr>
        <p:spPr>
          <a:xfrm>
            <a:off x="640175" y="578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Comando Rebase Iterativo renomear</a:t>
            </a:r>
            <a:endParaRPr sz="2400"/>
          </a:p>
        </p:txBody>
      </p:sp>
      <p:pic>
        <p:nvPicPr>
          <p:cNvPr id="489" name="Google Shape;489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3495" y="593050"/>
            <a:ext cx="6828856" cy="4550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5"/>
          <p:cNvSpPr txBox="1"/>
          <p:nvPr>
            <p:ph type="title"/>
          </p:nvPr>
        </p:nvSpPr>
        <p:spPr>
          <a:xfrm>
            <a:off x="640175" y="801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Comando Rebase Iterativo renomear</a:t>
            </a:r>
            <a:endParaRPr sz="2400"/>
          </a:p>
        </p:txBody>
      </p:sp>
      <p:pic>
        <p:nvPicPr>
          <p:cNvPr id="495" name="Google Shape;495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0717" y="615375"/>
            <a:ext cx="6848784" cy="4528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76"/>
          <p:cNvSpPr txBox="1"/>
          <p:nvPr>
            <p:ph type="title"/>
          </p:nvPr>
        </p:nvSpPr>
        <p:spPr>
          <a:xfrm>
            <a:off x="640175" y="801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Comando Rebase Iterativo renomear</a:t>
            </a:r>
            <a:endParaRPr sz="2400"/>
          </a:p>
        </p:txBody>
      </p:sp>
      <p:pic>
        <p:nvPicPr>
          <p:cNvPr id="501" name="Google Shape;501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0173" y="615375"/>
            <a:ext cx="7272453" cy="4528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77"/>
          <p:cNvSpPr txBox="1"/>
          <p:nvPr>
            <p:ph type="title"/>
          </p:nvPr>
        </p:nvSpPr>
        <p:spPr>
          <a:xfrm>
            <a:off x="727650" y="5822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Comando Rebase Iterativo renomear</a:t>
            </a:r>
            <a:endParaRPr sz="2400"/>
          </a:p>
        </p:txBody>
      </p:sp>
      <p:pic>
        <p:nvPicPr>
          <p:cNvPr id="507" name="Google Shape;507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7650" y="1582225"/>
            <a:ext cx="4991100" cy="2305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78"/>
          <p:cNvSpPr txBox="1"/>
          <p:nvPr>
            <p:ph type="title"/>
          </p:nvPr>
        </p:nvSpPr>
        <p:spPr>
          <a:xfrm>
            <a:off x="727650" y="5822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Comando Rebase Iterativo reordenar</a:t>
            </a:r>
            <a:endParaRPr sz="2400"/>
          </a:p>
        </p:txBody>
      </p:sp>
      <p:pic>
        <p:nvPicPr>
          <p:cNvPr id="513" name="Google Shape;513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7650" y="1704975"/>
            <a:ext cx="6032500" cy="211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79"/>
          <p:cNvSpPr txBox="1"/>
          <p:nvPr>
            <p:ph type="title"/>
          </p:nvPr>
        </p:nvSpPr>
        <p:spPr>
          <a:xfrm>
            <a:off x="727650" y="5822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Comando Rebase Iterativo </a:t>
            </a:r>
            <a:r>
              <a:rPr lang="pt-BR" sz="2400"/>
              <a:t>reordenar</a:t>
            </a:r>
            <a:endParaRPr sz="2400"/>
          </a:p>
        </p:txBody>
      </p:sp>
      <p:pic>
        <p:nvPicPr>
          <p:cNvPr id="519" name="Google Shape;519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7650" y="1281000"/>
            <a:ext cx="6093220" cy="386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80"/>
          <p:cNvSpPr txBox="1"/>
          <p:nvPr>
            <p:ph type="title"/>
          </p:nvPr>
        </p:nvSpPr>
        <p:spPr>
          <a:xfrm>
            <a:off x="727650" y="5822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Comando Rebase Iterativo </a:t>
            </a:r>
            <a:r>
              <a:rPr lang="pt-BR" sz="2400"/>
              <a:t>reordenar</a:t>
            </a:r>
            <a:endParaRPr sz="2400"/>
          </a:p>
        </p:txBody>
      </p:sp>
      <p:pic>
        <p:nvPicPr>
          <p:cNvPr id="525" name="Google Shape;525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7650" y="1247525"/>
            <a:ext cx="6905102" cy="3895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81"/>
          <p:cNvSpPr txBox="1"/>
          <p:nvPr>
            <p:ph type="title"/>
          </p:nvPr>
        </p:nvSpPr>
        <p:spPr>
          <a:xfrm>
            <a:off x="727650" y="5822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Comando Rebase Iterativo </a:t>
            </a:r>
            <a:r>
              <a:rPr lang="pt-BR" sz="2400"/>
              <a:t>reordenar</a:t>
            </a:r>
            <a:endParaRPr sz="2400"/>
          </a:p>
        </p:txBody>
      </p:sp>
      <p:pic>
        <p:nvPicPr>
          <p:cNvPr id="531" name="Google Shape;531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7650" y="1504150"/>
            <a:ext cx="5610300" cy="294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Estados dos arquivos</a:t>
            </a:r>
            <a:endParaRPr/>
          </a:p>
        </p:txBody>
      </p:sp>
      <p:sp>
        <p:nvSpPr>
          <p:cNvPr id="137" name="Google Shape;137;p19"/>
          <p:cNvSpPr txBox="1"/>
          <p:nvPr>
            <p:ph idx="1" type="body"/>
          </p:nvPr>
        </p:nvSpPr>
        <p:spPr>
          <a:xfrm>
            <a:off x="729450" y="2078875"/>
            <a:ext cx="7688700" cy="252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Os arquivos, quando localizados em um repositório git, podem estar em 3 estados: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b="1" lang="pt-BR"/>
              <a:t>Modificado(modified) -</a:t>
            </a:r>
            <a:r>
              <a:rPr lang="pt-BR"/>
              <a:t> </a:t>
            </a:r>
            <a:r>
              <a:rPr lang="pt-BR">
                <a:highlight>
                  <a:srgbClr val="FFFFFF"/>
                </a:highlight>
              </a:rPr>
              <a:t>Uma vez no repositório, qualquer arquivo que é adicionado, modificado ou removido é marcado como modificado.</a:t>
            </a:r>
            <a:endParaRPr>
              <a:highlight>
                <a:srgbClr val="FFFFFF"/>
              </a:highlight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pt-BR">
                <a:highlight>
                  <a:srgbClr val="FFFFFF"/>
                </a:highlight>
              </a:rPr>
              <a:t>Preparado (staged) -</a:t>
            </a:r>
            <a:r>
              <a:rPr lang="pt-BR">
                <a:highlight>
                  <a:srgbClr val="FFFFFF"/>
                </a:highlight>
              </a:rPr>
              <a:t> A partir do momento que o comando git add é executado em algum arquivo, ele assume o estado de preparado.</a:t>
            </a:r>
            <a:endParaRPr>
              <a:highlight>
                <a:srgbClr val="FFFFFF"/>
              </a:highlight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pt-BR">
                <a:highlight>
                  <a:srgbClr val="FFFFFF"/>
                </a:highlight>
              </a:rPr>
              <a:t>Consolidado (committed) -</a:t>
            </a:r>
            <a:r>
              <a:rPr lang="pt-BR">
                <a:highlight>
                  <a:srgbClr val="FFFFFF"/>
                </a:highlight>
              </a:rPr>
              <a:t> Após toda a preparação, os arquivos são finalmente salvos quando o comando git commit é executado.</a:t>
            </a:r>
            <a:endParaRPr>
              <a:highlight>
                <a:srgbClr val="FFFFFF"/>
              </a:highlight>
            </a:endParaRPr>
          </a:p>
          <a:p>
            <a:pPr indent="0" lvl="0" marL="457200" rtl="0" algn="l">
              <a:lnSpc>
                <a:spcPct val="141176"/>
              </a:lnSpc>
              <a:spcBef>
                <a:spcPts val="290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FFFFF"/>
              </a:highlight>
            </a:endParaRPr>
          </a:p>
          <a:p>
            <a:pPr indent="0" lvl="0" marL="45720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82"/>
          <p:cNvSpPr txBox="1"/>
          <p:nvPr>
            <p:ph type="title"/>
          </p:nvPr>
        </p:nvSpPr>
        <p:spPr>
          <a:xfrm>
            <a:off x="727650" y="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Comando Rebase Iterativo união</a:t>
            </a:r>
            <a:endParaRPr sz="2400"/>
          </a:p>
        </p:txBody>
      </p:sp>
      <p:pic>
        <p:nvPicPr>
          <p:cNvPr id="537" name="Google Shape;537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7651" y="535200"/>
            <a:ext cx="7441223" cy="4608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83"/>
          <p:cNvSpPr txBox="1"/>
          <p:nvPr>
            <p:ph type="title"/>
          </p:nvPr>
        </p:nvSpPr>
        <p:spPr>
          <a:xfrm>
            <a:off x="727650" y="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Comando Rebase Iterativo união</a:t>
            </a:r>
            <a:endParaRPr sz="2400"/>
          </a:p>
        </p:txBody>
      </p:sp>
      <p:pic>
        <p:nvPicPr>
          <p:cNvPr id="543" name="Google Shape;543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7650" y="476525"/>
            <a:ext cx="6329975" cy="4666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84"/>
          <p:cNvSpPr txBox="1"/>
          <p:nvPr>
            <p:ph type="title"/>
          </p:nvPr>
        </p:nvSpPr>
        <p:spPr>
          <a:xfrm>
            <a:off x="727650" y="5822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Comando Rebase Iterativo união</a:t>
            </a:r>
            <a:endParaRPr sz="2400"/>
          </a:p>
        </p:txBody>
      </p:sp>
      <p:pic>
        <p:nvPicPr>
          <p:cNvPr id="549" name="Google Shape;549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7650" y="1448375"/>
            <a:ext cx="5408850" cy="3082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85"/>
          <p:cNvSpPr txBox="1"/>
          <p:nvPr>
            <p:ph type="title"/>
          </p:nvPr>
        </p:nvSpPr>
        <p:spPr>
          <a:xfrm>
            <a:off x="727650" y="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Comando Rebase Iterativo drop</a:t>
            </a:r>
            <a:endParaRPr sz="2400"/>
          </a:p>
        </p:txBody>
      </p:sp>
      <p:pic>
        <p:nvPicPr>
          <p:cNvPr id="555" name="Google Shape;555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7650" y="528486"/>
            <a:ext cx="7002101" cy="46150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86"/>
          <p:cNvSpPr txBox="1"/>
          <p:nvPr>
            <p:ph type="title"/>
          </p:nvPr>
        </p:nvSpPr>
        <p:spPr>
          <a:xfrm>
            <a:off x="727650" y="5822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Comando Rebase Iterativo drop</a:t>
            </a:r>
            <a:endParaRPr sz="2400"/>
          </a:p>
        </p:txBody>
      </p:sp>
      <p:pic>
        <p:nvPicPr>
          <p:cNvPr id="561" name="Google Shape;561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7650" y="1646630"/>
            <a:ext cx="6194200" cy="1756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87"/>
          <p:cNvSpPr txBox="1"/>
          <p:nvPr>
            <p:ph type="title"/>
          </p:nvPr>
        </p:nvSpPr>
        <p:spPr>
          <a:xfrm>
            <a:off x="727650" y="5711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 sz="2000">
                <a:solidFill>
                  <a:srgbClr val="000000"/>
                </a:solidFill>
                <a:latin typeface="Raleway Thin"/>
                <a:ea typeface="Raleway Thin"/>
                <a:cs typeface="Raleway Thin"/>
                <a:sym typeface="Raleway Thin"/>
              </a:rPr>
              <a:t>Colaborando com projetos Single Repository Workflow</a:t>
            </a:r>
            <a:endParaRPr b="0" sz="3400">
              <a:latin typeface="Raleway Thin"/>
              <a:ea typeface="Raleway Thin"/>
              <a:cs typeface="Raleway Thin"/>
              <a:sym typeface="Raleway Thin"/>
            </a:endParaRPr>
          </a:p>
        </p:txBody>
      </p:sp>
      <p:pic>
        <p:nvPicPr>
          <p:cNvPr id="567" name="Google Shape;567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0613" y="1292950"/>
            <a:ext cx="4772025" cy="363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8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3" name="Google Shape;573;p8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574" name="Google Shape;574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725" y="219075"/>
            <a:ext cx="9144000" cy="470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89"/>
          <p:cNvSpPr txBox="1"/>
          <p:nvPr>
            <p:ph type="title"/>
          </p:nvPr>
        </p:nvSpPr>
        <p:spPr>
          <a:xfrm>
            <a:off x="651350" y="5153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Git clone</a:t>
            </a:r>
            <a:endParaRPr/>
          </a:p>
        </p:txBody>
      </p:sp>
      <p:pic>
        <p:nvPicPr>
          <p:cNvPr id="580" name="Google Shape;580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1350" y="1050525"/>
            <a:ext cx="7317720" cy="378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90"/>
          <p:cNvSpPr txBox="1"/>
          <p:nvPr>
            <p:ph type="title"/>
          </p:nvPr>
        </p:nvSpPr>
        <p:spPr>
          <a:xfrm>
            <a:off x="651350" y="5153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Git clone</a:t>
            </a:r>
            <a:endParaRPr/>
          </a:p>
        </p:txBody>
      </p:sp>
      <p:sp>
        <p:nvSpPr>
          <p:cNvPr id="586" name="Google Shape;586;p9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587" name="Google Shape;587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525" y="1297487"/>
            <a:ext cx="8130475" cy="3823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91"/>
          <p:cNvSpPr txBox="1"/>
          <p:nvPr>
            <p:ph type="title"/>
          </p:nvPr>
        </p:nvSpPr>
        <p:spPr>
          <a:xfrm>
            <a:off x="729450" y="4483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Exemplo Pull Requests</a:t>
            </a:r>
            <a:endParaRPr/>
          </a:p>
        </p:txBody>
      </p:sp>
      <p:pic>
        <p:nvPicPr>
          <p:cNvPr id="593" name="Google Shape;593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7850" y="1336825"/>
            <a:ext cx="8610600" cy="267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0"/>
          <p:cNvSpPr txBox="1"/>
          <p:nvPr>
            <p:ph type="title"/>
          </p:nvPr>
        </p:nvSpPr>
        <p:spPr>
          <a:xfrm>
            <a:off x="727650" y="6235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Comandos básicos</a:t>
            </a:r>
            <a:endParaRPr/>
          </a:p>
        </p:txBody>
      </p:sp>
      <p:sp>
        <p:nvSpPr>
          <p:cNvPr id="143" name="Google Shape;143;p20"/>
          <p:cNvSpPr txBox="1"/>
          <p:nvPr>
            <p:ph idx="1" type="body"/>
          </p:nvPr>
        </p:nvSpPr>
        <p:spPr>
          <a:xfrm>
            <a:off x="727650" y="4282950"/>
            <a:ext cx="7688700" cy="68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/>
              <a:t>git init -</a:t>
            </a:r>
            <a:r>
              <a:rPr lang="pt-BR"/>
              <a:t> Inicia o repositório git naquela pasta específica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/>
              <a:t>git status -</a:t>
            </a:r>
            <a:r>
              <a:rPr lang="pt-BR"/>
              <a:t> Lista todas as alterações e estados do repositório</a:t>
            </a:r>
            <a:endParaRPr/>
          </a:p>
        </p:txBody>
      </p:sp>
      <p:pic>
        <p:nvPicPr>
          <p:cNvPr id="144" name="Google Shape;14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9350" y="1276050"/>
            <a:ext cx="5661302" cy="2889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92"/>
          <p:cNvSpPr txBox="1"/>
          <p:nvPr>
            <p:ph type="title"/>
          </p:nvPr>
        </p:nvSpPr>
        <p:spPr>
          <a:xfrm>
            <a:off x="729450" y="4483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Exemplo Pull Requests</a:t>
            </a:r>
            <a:endParaRPr/>
          </a:p>
        </p:txBody>
      </p:sp>
      <p:pic>
        <p:nvPicPr>
          <p:cNvPr id="599" name="Google Shape;599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100" y="1046725"/>
            <a:ext cx="8307341" cy="385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5" name="Google Shape;605;p9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606" name="Google Shape;606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97100"/>
            <a:ext cx="9144000" cy="470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9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2" name="Google Shape;612;p9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613" name="Google Shape;613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38113"/>
            <a:ext cx="9144000" cy="4905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9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9" name="Google Shape;619;p9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620" name="Google Shape;620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28613"/>
            <a:ext cx="9144000" cy="448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96"/>
          <p:cNvSpPr txBox="1"/>
          <p:nvPr>
            <p:ph type="title"/>
          </p:nvPr>
        </p:nvSpPr>
        <p:spPr>
          <a:xfrm>
            <a:off x="727650" y="5711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 sz="2000">
                <a:solidFill>
                  <a:srgbClr val="000000"/>
                </a:solidFill>
                <a:latin typeface="Raleway Thin"/>
                <a:ea typeface="Raleway Thin"/>
                <a:cs typeface="Raleway Thin"/>
                <a:sym typeface="Raleway Thin"/>
              </a:rPr>
              <a:t>Colaborando com projetos Single Repository Workflow</a:t>
            </a:r>
            <a:endParaRPr b="0" sz="3400">
              <a:latin typeface="Raleway Thin"/>
              <a:ea typeface="Raleway Thin"/>
              <a:cs typeface="Raleway Thin"/>
              <a:sym typeface="Raleway Thin"/>
            </a:endParaRPr>
          </a:p>
        </p:txBody>
      </p:sp>
      <p:pic>
        <p:nvPicPr>
          <p:cNvPr id="626" name="Google Shape;626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2013" y="1682700"/>
            <a:ext cx="7419975" cy="267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9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Comando stash</a:t>
            </a:r>
            <a:endParaRPr/>
          </a:p>
        </p:txBody>
      </p:sp>
      <p:sp>
        <p:nvSpPr>
          <p:cNvPr id="632" name="Google Shape;632;p9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1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aleway Thin"/>
              <a:buChar char="○"/>
            </a:pPr>
            <a:r>
              <a:rPr lang="pt-BR" sz="1200">
                <a:solidFill>
                  <a:srgbClr val="000000"/>
                </a:solidFill>
                <a:latin typeface="Raleway Thin"/>
                <a:ea typeface="Raleway Thin"/>
                <a:cs typeface="Raleway Thin"/>
                <a:sym typeface="Raleway Thin"/>
              </a:rPr>
              <a:t>git stash apply</a:t>
            </a:r>
            <a:endParaRPr sz="1200">
              <a:solidFill>
                <a:srgbClr val="000000"/>
              </a:solidFill>
              <a:latin typeface="Raleway Thin"/>
              <a:ea typeface="Raleway Thin"/>
              <a:cs typeface="Raleway Thin"/>
              <a:sym typeface="Raleway Thin"/>
            </a:endParaRPr>
          </a:p>
          <a:p>
            <a:pPr indent="-304800" lvl="1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aleway Thin"/>
              <a:buChar char="○"/>
            </a:pPr>
            <a:r>
              <a:rPr lang="pt-BR" sz="1200">
                <a:solidFill>
                  <a:srgbClr val="000000"/>
                </a:solidFill>
                <a:latin typeface="Raleway Thin"/>
                <a:ea typeface="Raleway Thin"/>
                <a:cs typeface="Raleway Thin"/>
                <a:sym typeface="Raleway Thin"/>
              </a:rPr>
              <a:t>git stash pop</a:t>
            </a:r>
            <a:endParaRPr sz="1200">
              <a:solidFill>
                <a:srgbClr val="000000"/>
              </a:solidFill>
              <a:latin typeface="Raleway Thin"/>
              <a:ea typeface="Raleway Thin"/>
              <a:cs typeface="Raleway Thin"/>
              <a:sym typeface="Raleway Thin"/>
            </a:endParaRPr>
          </a:p>
          <a:p>
            <a:pPr indent="-304800" lvl="1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aleway Thin"/>
              <a:buChar char="○"/>
            </a:pPr>
            <a:r>
              <a:rPr lang="pt-BR" sz="1200">
                <a:solidFill>
                  <a:srgbClr val="000000"/>
                </a:solidFill>
                <a:latin typeface="Raleway Thin"/>
                <a:ea typeface="Raleway Thin"/>
                <a:cs typeface="Raleway Thin"/>
                <a:sym typeface="Raleway Thin"/>
              </a:rPr>
              <a:t>List, Show</a:t>
            </a:r>
            <a:endParaRPr sz="1200">
              <a:solidFill>
                <a:srgbClr val="000000"/>
              </a:solidFill>
              <a:latin typeface="Raleway Thin"/>
              <a:ea typeface="Raleway Thin"/>
              <a:cs typeface="Raleway Thin"/>
              <a:sym typeface="Raleway Thin"/>
            </a:endParaRPr>
          </a:p>
          <a:p>
            <a:pPr indent="-304800" lvl="1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aleway Thin"/>
              <a:buChar char="○"/>
            </a:pPr>
            <a:r>
              <a:rPr lang="pt-BR" sz="1200">
                <a:solidFill>
                  <a:srgbClr val="000000"/>
                </a:solidFill>
                <a:latin typeface="Raleway Thin"/>
                <a:ea typeface="Raleway Thin"/>
                <a:cs typeface="Raleway Thin"/>
                <a:sym typeface="Raleway Thin"/>
              </a:rPr>
              <a:t>git stash drop</a:t>
            </a:r>
            <a:endParaRPr sz="1200">
              <a:solidFill>
                <a:srgbClr val="000000"/>
              </a:solidFill>
              <a:latin typeface="Raleway Thin"/>
              <a:ea typeface="Raleway Thin"/>
              <a:cs typeface="Raleway Thin"/>
              <a:sym typeface="Raleway Thin"/>
            </a:endParaRPr>
          </a:p>
          <a:p>
            <a:pPr indent="-304800" lvl="1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aleway Thin"/>
              <a:buChar char="○"/>
            </a:pPr>
            <a:r>
              <a:rPr lang="pt-BR" sz="1200">
                <a:solidFill>
                  <a:srgbClr val="000000"/>
                </a:solidFill>
                <a:latin typeface="Raleway Thin"/>
                <a:ea typeface="Raleway Thin"/>
                <a:cs typeface="Raleway Thin"/>
                <a:sym typeface="Raleway Thin"/>
              </a:rPr>
              <a:t>git stash -u (para os arquivos não rastreados)</a:t>
            </a:r>
            <a:endParaRPr sz="1200">
              <a:solidFill>
                <a:srgbClr val="000000"/>
              </a:solidFill>
              <a:latin typeface="Raleway Thin"/>
              <a:ea typeface="Raleway Thin"/>
              <a:cs typeface="Raleway Thin"/>
              <a:sym typeface="Raleway Thin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98"/>
          <p:cNvSpPr txBox="1"/>
          <p:nvPr>
            <p:ph type="title"/>
          </p:nvPr>
        </p:nvSpPr>
        <p:spPr>
          <a:xfrm>
            <a:off x="727650" y="5264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Comando stash</a:t>
            </a:r>
            <a:endParaRPr/>
          </a:p>
        </p:txBody>
      </p:sp>
      <p:pic>
        <p:nvPicPr>
          <p:cNvPr id="638" name="Google Shape;638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7650" y="1191750"/>
            <a:ext cx="6421673" cy="3777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99"/>
          <p:cNvSpPr txBox="1"/>
          <p:nvPr>
            <p:ph type="title"/>
          </p:nvPr>
        </p:nvSpPr>
        <p:spPr>
          <a:xfrm>
            <a:off x="727650" y="5264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Comando stash</a:t>
            </a:r>
            <a:endParaRPr/>
          </a:p>
        </p:txBody>
      </p:sp>
      <p:pic>
        <p:nvPicPr>
          <p:cNvPr id="644" name="Google Shape;644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7650" y="1147150"/>
            <a:ext cx="6982854" cy="3777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100"/>
          <p:cNvSpPr txBox="1"/>
          <p:nvPr>
            <p:ph type="title"/>
          </p:nvPr>
        </p:nvSpPr>
        <p:spPr>
          <a:xfrm>
            <a:off x="727650" y="5264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Comando stash</a:t>
            </a:r>
            <a:endParaRPr/>
          </a:p>
        </p:txBody>
      </p:sp>
      <p:pic>
        <p:nvPicPr>
          <p:cNvPr id="650" name="Google Shape;650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7650" y="1113675"/>
            <a:ext cx="7829550" cy="373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101"/>
          <p:cNvSpPr txBox="1"/>
          <p:nvPr>
            <p:ph type="title"/>
          </p:nvPr>
        </p:nvSpPr>
        <p:spPr>
          <a:xfrm>
            <a:off x="727650" y="5264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Comando stash</a:t>
            </a:r>
            <a:endParaRPr/>
          </a:p>
        </p:txBody>
      </p:sp>
      <p:pic>
        <p:nvPicPr>
          <p:cNvPr id="656" name="Google Shape;656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7650" y="1124825"/>
            <a:ext cx="6530505" cy="3777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1"/>
          <p:cNvSpPr txBox="1"/>
          <p:nvPr>
            <p:ph type="title"/>
          </p:nvPr>
        </p:nvSpPr>
        <p:spPr>
          <a:xfrm>
            <a:off x="727650" y="6235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Comandos básicos</a:t>
            </a:r>
            <a:endParaRPr/>
          </a:p>
        </p:txBody>
      </p:sp>
      <p:sp>
        <p:nvSpPr>
          <p:cNvPr id="150" name="Google Shape;150;p21"/>
          <p:cNvSpPr txBox="1"/>
          <p:nvPr>
            <p:ph idx="1" type="body"/>
          </p:nvPr>
        </p:nvSpPr>
        <p:spPr>
          <a:xfrm>
            <a:off x="727650" y="4282950"/>
            <a:ext cx="7688700" cy="68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/>
              <a:t>git add [nome do arquivo] -</a:t>
            </a:r>
            <a:r>
              <a:rPr lang="pt-BR"/>
              <a:t> Altera o estado do arquivo para staged</a:t>
            </a:r>
            <a:endParaRPr/>
          </a:p>
        </p:txBody>
      </p:sp>
      <p:pic>
        <p:nvPicPr>
          <p:cNvPr id="151" name="Google Shape;15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7775" y="1276050"/>
            <a:ext cx="5661302" cy="28896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102"/>
          <p:cNvSpPr txBox="1"/>
          <p:nvPr>
            <p:ph type="title"/>
          </p:nvPr>
        </p:nvSpPr>
        <p:spPr>
          <a:xfrm>
            <a:off x="727650" y="5264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Comando stash </a:t>
            </a:r>
            <a:endParaRPr/>
          </a:p>
        </p:txBody>
      </p:sp>
      <p:pic>
        <p:nvPicPr>
          <p:cNvPr id="662" name="Google Shape;662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5625" y="1445372"/>
            <a:ext cx="7750725" cy="30733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103"/>
          <p:cNvSpPr txBox="1"/>
          <p:nvPr>
            <p:ph type="title"/>
          </p:nvPr>
        </p:nvSpPr>
        <p:spPr>
          <a:xfrm>
            <a:off x="727650" y="5264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Comando stash pop</a:t>
            </a:r>
            <a:endParaRPr/>
          </a:p>
        </p:txBody>
      </p:sp>
      <p:pic>
        <p:nvPicPr>
          <p:cNvPr id="668" name="Google Shape;668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125" y="1426075"/>
            <a:ext cx="7839075" cy="331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104"/>
          <p:cNvSpPr txBox="1"/>
          <p:nvPr>
            <p:ph type="title"/>
          </p:nvPr>
        </p:nvSpPr>
        <p:spPr>
          <a:xfrm>
            <a:off x="727650" y="5264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Comando stash pop</a:t>
            </a:r>
            <a:endParaRPr/>
          </a:p>
        </p:txBody>
      </p:sp>
      <p:pic>
        <p:nvPicPr>
          <p:cNvPr id="674" name="Google Shape;674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3800" y="1288375"/>
            <a:ext cx="8116386" cy="3777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5"/>
          <p:cNvSpPr txBox="1"/>
          <p:nvPr>
            <p:ph type="title"/>
          </p:nvPr>
        </p:nvSpPr>
        <p:spPr>
          <a:xfrm>
            <a:off x="727650" y="5264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Comando stash pop</a:t>
            </a:r>
            <a:endParaRPr/>
          </a:p>
        </p:txBody>
      </p:sp>
      <p:pic>
        <p:nvPicPr>
          <p:cNvPr id="680" name="Google Shape;680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7650" y="1626901"/>
            <a:ext cx="6535724" cy="188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p106"/>
          <p:cNvSpPr txBox="1"/>
          <p:nvPr>
            <p:ph type="title"/>
          </p:nvPr>
        </p:nvSpPr>
        <p:spPr>
          <a:xfrm>
            <a:off x="727650" y="5264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Comando stash pop</a:t>
            </a:r>
            <a:endParaRPr/>
          </a:p>
        </p:txBody>
      </p:sp>
      <p:pic>
        <p:nvPicPr>
          <p:cNvPr id="686" name="Google Shape;686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7650" y="1061675"/>
            <a:ext cx="6267950" cy="3979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107"/>
          <p:cNvSpPr txBox="1"/>
          <p:nvPr>
            <p:ph type="title"/>
          </p:nvPr>
        </p:nvSpPr>
        <p:spPr>
          <a:xfrm>
            <a:off x="727650" y="5264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Comando stash pop</a:t>
            </a:r>
            <a:endParaRPr/>
          </a:p>
        </p:txBody>
      </p:sp>
      <p:pic>
        <p:nvPicPr>
          <p:cNvPr id="692" name="Google Shape;692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7650" y="1403725"/>
            <a:ext cx="5605426" cy="312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p108"/>
          <p:cNvSpPr txBox="1"/>
          <p:nvPr>
            <p:ph type="title"/>
          </p:nvPr>
        </p:nvSpPr>
        <p:spPr>
          <a:xfrm>
            <a:off x="727650" y="5264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Comando stash show</a:t>
            </a:r>
            <a:endParaRPr/>
          </a:p>
        </p:txBody>
      </p:sp>
      <p:pic>
        <p:nvPicPr>
          <p:cNvPr id="698" name="Google Shape;698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7650" y="1113650"/>
            <a:ext cx="7282026" cy="3840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p109"/>
          <p:cNvSpPr txBox="1"/>
          <p:nvPr>
            <p:ph type="title"/>
          </p:nvPr>
        </p:nvSpPr>
        <p:spPr>
          <a:xfrm>
            <a:off x="727650" y="5264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Comando stash show</a:t>
            </a:r>
            <a:endParaRPr/>
          </a:p>
        </p:txBody>
      </p:sp>
      <p:pic>
        <p:nvPicPr>
          <p:cNvPr id="704" name="Google Shape;704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7650" y="1202925"/>
            <a:ext cx="6534000" cy="372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110"/>
          <p:cNvSpPr txBox="1"/>
          <p:nvPr>
            <p:ph type="title"/>
          </p:nvPr>
        </p:nvSpPr>
        <p:spPr>
          <a:xfrm>
            <a:off x="727650" y="5264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Comando stash drop</a:t>
            </a:r>
            <a:endParaRPr/>
          </a:p>
        </p:txBody>
      </p:sp>
      <p:pic>
        <p:nvPicPr>
          <p:cNvPr id="710" name="Google Shape;710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7650" y="1414975"/>
            <a:ext cx="4572050" cy="115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111"/>
          <p:cNvSpPr txBox="1"/>
          <p:nvPr>
            <p:ph type="title"/>
          </p:nvPr>
        </p:nvSpPr>
        <p:spPr>
          <a:xfrm>
            <a:off x="727650" y="5264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Comando stash caso de conflito</a:t>
            </a:r>
            <a:endParaRPr/>
          </a:p>
        </p:txBody>
      </p:sp>
      <p:pic>
        <p:nvPicPr>
          <p:cNvPr id="716" name="Google Shape;716;p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7650" y="1424775"/>
            <a:ext cx="7781925" cy="309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